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8"/>
  </p:notesMasterIdLst>
  <p:handoutMasterIdLst>
    <p:handoutMasterId r:id="rId9"/>
  </p:handoutMasterIdLst>
  <p:sldIdLst>
    <p:sldId id="347" r:id="rId2"/>
    <p:sldId id="366" r:id="rId3"/>
    <p:sldId id="367" r:id="rId4"/>
    <p:sldId id="368" r:id="rId5"/>
    <p:sldId id="369" r:id="rId6"/>
    <p:sldId id="370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dellelo" initials="c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69340D"/>
    <a:srgbClr val="136789"/>
    <a:srgbClr val="526B6B"/>
    <a:srgbClr val="322E05"/>
    <a:srgbClr val="3E3805"/>
    <a:srgbClr val="26380C"/>
    <a:srgbClr val="506028"/>
    <a:srgbClr val="3399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6" autoAdjust="0"/>
    <p:restoredTop sz="86400" autoAdjust="0"/>
  </p:normalViewPr>
  <p:slideViewPr>
    <p:cSldViewPr>
      <p:cViewPr varScale="1">
        <p:scale>
          <a:sx n="62" d="100"/>
          <a:sy n="62" d="100"/>
        </p:scale>
        <p:origin x="12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FFAB7-9EB2-42AE-B012-B876F6B6F628}" type="datetimeFigureOut">
              <a:rPr lang="en-US" smtClean="0"/>
              <a:t>11/14/2018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9C29-5E82-41ED-8CE3-0988C23D1B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491A9-5D56-A448-96C7-EB6CC08E6C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90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491A9-5D56-A448-96C7-EB6CC08E6C9E}" type="slidenum">
              <a:rPr lang="en-US" altLang="en-US" smtClean="0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778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Open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166816"/>
            <a:ext cx="9144000" cy="2524369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526B6B"/>
              </a:buClr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257306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1"/>
          <p:cNvSpPr>
            <a:spLocks noGrp="1"/>
          </p:cNvSpPr>
          <p:nvPr>
            <p:ph sz="quarter" idx="15"/>
          </p:nvPr>
        </p:nvSpPr>
        <p:spPr>
          <a:xfrm>
            <a:off x="703196" y="3771906"/>
            <a:ext cx="7737608" cy="672804"/>
          </a:xfrm>
        </p:spPr>
        <p:txBody>
          <a:bodyPr/>
          <a:lstStyle>
            <a:lvl1pPr algn="l">
              <a:buClr>
                <a:srgbClr val="3333CC"/>
              </a:buClr>
              <a:defRPr/>
            </a:lvl1pPr>
            <a:lvl2pPr algn="l">
              <a:buClr>
                <a:srgbClr val="3333CC"/>
              </a:buClr>
              <a:defRPr/>
            </a:lvl2pPr>
            <a:lvl3pPr algn="l">
              <a:buClr>
                <a:srgbClr val="3333CC"/>
              </a:buClr>
              <a:defRPr/>
            </a:lvl3pPr>
            <a:lvl4pPr algn="l">
              <a:buClr>
                <a:srgbClr val="3333CC"/>
              </a:buClr>
              <a:defRPr/>
            </a:lvl4pPr>
            <a:lvl5pPr algn="l"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68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19050"/>
            <a:ext cx="9052560" cy="1257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247305" y="1407393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4666904" y="1417784"/>
            <a:ext cx="4019896" cy="3088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228600" y="4724400"/>
            <a:ext cx="84582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25400"/>
            <a:ext cx="9052560" cy="12573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1365080"/>
          </a:xfrm>
        </p:spPr>
        <p:txBody>
          <a:bodyPr/>
          <a:lstStyle>
            <a:lvl1pPr marL="457200" indent="-457200">
              <a:buClr>
                <a:srgbClr val="3333CC"/>
              </a:buClr>
              <a:buFont typeface="Arial" pitchFamily="34" charset="0"/>
              <a:buChar char="•"/>
              <a:defRPr sz="2600">
                <a:latin typeface="Arial" pitchFamily="34" charset="0"/>
                <a:cs typeface="Arial" pitchFamily="34" charset="0"/>
              </a:defRPr>
            </a:lvl1pPr>
            <a:lvl2pPr>
              <a:buClr>
                <a:srgbClr val="3333CC"/>
              </a:buClr>
              <a:defRPr sz="24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3333CC"/>
              </a:buClr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371600" indent="0">
              <a:buClr>
                <a:srgbClr val="3333CC"/>
              </a:buClr>
              <a:buFontTx/>
              <a:buNone/>
              <a:defRPr>
                <a:latin typeface="Arial" pitchFamily="34" charset="0"/>
                <a:cs typeface="Arial" pitchFamily="34" charset="0"/>
              </a:defRPr>
            </a:lvl4pPr>
            <a:lvl5pPr marL="1828800" indent="0">
              <a:buClr>
                <a:srgbClr val="3333CC"/>
              </a:buClr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90600" y="3200400"/>
            <a:ext cx="199068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Table Placeholder 15"/>
          <p:cNvSpPr>
            <a:spLocks noGrp="1"/>
          </p:cNvSpPr>
          <p:nvPr>
            <p:ph type="tbl" sz="quarter" idx="12"/>
          </p:nvPr>
        </p:nvSpPr>
        <p:spPr>
          <a:xfrm>
            <a:off x="6172200" y="3200400"/>
            <a:ext cx="23622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1662" y="4753428"/>
            <a:ext cx="8673738" cy="1306734"/>
          </a:xfrm>
        </p:spPr>
        <p:txBody>
          <a:bodyPr/>
          <a:lstStyle>
            <a:lvl1pPr>
              <a:buClr>
                <a:srgbClr val="3333CC"/>
              </a:buClr>
              <a:defRPr/>
            </a:lvl1pPr>
            <a:lvl2pPr>
              <a:buClr>
                <a:srgbClr val="3333CC"/>
              </a:buClr>
              <a:defRPr/>
            </a:lvl2pPr>
            <a:lvl3pPr>
              <a:buClr>
                <a:srgbClr val="3333CC"/>
              </a:buClr>
              <a:defRPr/>
            </a:lvl3pPr>
            <a:lvl4pPr>
              <a:buClr>
                <a:srgbClr val="3333CC"/>
              </a:buClr>
              <a:defRPr/>
            </a:lvl4pPr>
            <a:lvl5pPr>
              <a:buClr>
                <a:srgbClr val="3333CC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338047"/>
            <a:ext cx="9144000" cy="533400"/>
          </a:xfrm>
          <a:prstGeom prst="rect">
            <a:avLst/>
          </a:pr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3505200" y="3200400"/>
            <a:ext cx="2057400" cy="1219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81000" y="2971800"/>
            <a:ext cx="57912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5"/>
          </p:nvPr>
        </p:nvSpPr>
        <p:spPr>
          <a:xfrm>
            <a:off x="6400800" y="2362200"/>
            <a:ext cx="1524000" cy="19050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6"/>
          </p:nvPr>
        </p:nvSpPr>
        <p:spPr>
          <a:xfrm>
            <a:off x="5562600" y="2438400"/>
            <a:ext cx="1143000" cy="213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953000" y="2590800"/>
            <a:ext cx="1066800" cy="1981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0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6" r:id="rId2"/>
    <p:sldLayoutId id="2147483697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61963" indent="-461963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•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144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371600" indent="-457200" algn="l" defTabSz="914400" rtl="0" eaLnBrk="1" latinLnBrk="0" hangingPunct="1">
        <a:spcBef>
          <a:spcPct val="20000"/>
        </a:spcBef>
        <a:buClr>
          <a:srgbClr val="3333CC"/>
        </a:buClr>
        <a:buFont typeface="Wingdings" pitchFamily="2" charset="2"/>
        <a:buChar char="§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820863" indent="-449263" algn="l" defTabSz="914400" rtl="0" eaLnBrk="1" latinLnBrk="0" hangingPunct="1">
        <a:spcBef>
          <a:spcPct val="20000"/>
        </a:spcBef>
        <a:buClr>
          <a:srgbClr val="3333CC"/>
        </a:buClr>
        <a:buFont typeface="Courier New" pitchFamily="49" charset="0"/>
        <a:buChar char="o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286000" indent="-457200" algn="l" defTabSz="914400" rtl="0" eaLnBrk="1" latinLnBrk="0" hangingPunct="1">
        <a:spcBef>
          <a:spcPct val="20000"/>
        </a:spcBef>
        <a:buClr>
          <a:srgbClr val="3333CC"/>
        </a:buClr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395"/>
            <a:ext cx="8229600" cy="114300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Section 8.1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sz="quarter" idx="15"/>
          </p:nvPr>
        </p:nvSpPr>
        <p:spPr>
          <a:xfrm>
            <a:off x="703196" y="3657600"/>
            <a:ext cx="7737608" cy="611640"/>
          </a:xfrm>
          <a:noFill/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buClr>
                <a:srgbClr val="008080"/>
              </a:buClr>
              <a:buSzPct val="25000"/>
              <a:buNone/>
            </a:pPr>
            <a:r>
              <a:rPr lang="en-US" altLang="en-US" sz="3400" dirty="0">
                <a:solidFill>
                  <a:schemeClr val="bg1"/>
                </a:solidFill>
                <a:ea typeface="Arial Black"/>
              </a:rPr>
              <a:t>Chapter 8</a:t>
            </a:r>
            <a:endParaRPr lang="en-US" sz="3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8.1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47304" y="1407392"/>
            <a:ext cx="8591895" cy="4841007"/>
          </a:xfrm>
        </p:spPr>
        <p:txBody>
          <a:bodyPr>
            <a:normAutofit/>
          </a:bodyPr>
          <a:lstStyle/>
          <a:p>
            <a:pPr marL="0" indent="0">
              <a:spcBef>
                <a:spcPts val="624"/>
              </a:spcBef>
              <a:buNone/>
            </a:pPr>
            <a:r>
              <a:rPr lang="en-US" altLang="en-US" dirty="0" err="1">
                <a:sym typeface="Symbol" panose="05050102010706020507" pitchFamily="18" charset="2"/>
              </a:rPr>
              <a:t>Levene’s</a:t>
            </a:r>
            <a:r>
              <a:rPr lang="en-US" altLang="en-US" dirty="0">
                <a:sym typeface="Symbol" panose="05050102010706020507" pitchFamily="18" charset="2"/>
              </a:rPr>
              <a:t> </a:t>
            </a:r>
            <a:r>
              <a:rPr lang="en-US" altLang="en-US" dirty="0" smtClean="0">
                <a:sym typeface="Symbol" panose="05050102010706020507" pitchFamily="18" charset="2"/>
              </a:rPr>
              <a:t>Test</a:t>
            </a:r>
            <a:endParaRPr lang="en-US" altLang="en-US" dirty="0">
              <a:sym typeface="Symbol" panose="05050102010706020507" pitchFamily="18" charset="2"/>
            </a:endParaRPr>
          </a:p>
          <a:p>
            <a:pPr marL="336550" indent="0">
              <a:spcBef>
                <a:spcPts val="624"/>
              </a:spcBef>
              <a:buNone/>
            </a:pPr>
            <a:r>
              <a:rPr lang="en-US" altLang="en-US" dirty="0">
                <a:sym typeface="Symbol" panose="05050102010706020507" pitchFamily="18" charset="2"/>
              </a:rPr>
              <a:t>for Equality of Variances</a:t>
            </a:r>
          </a:p>
        </p:txBody>
      </p:sp>
    </p:spTree>
    <p:extLst>
      <p:ext uri="{BB962C8B-B14F-4D97-AF65-F5344CB8AC3E}">
        <p14:creationId xmlns:p14="http://schemas.microsoft.com/office/powerpoint/2010/main" val="13405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Levene’s</a:t>
            </a:r>
            <a:r>
              <a:rPr lang="en-US" altLang="en-US" dirty="0"/>
              <a:t> Test for Equality of Variances</a:t>
            </a:r>
          </a:p>
        </p:txBody>
      </p:sp>
      <p:pic>
        <p:nvPicPr>
          <p:cNvPr id="8" name="Picture Placeholder 7" descr="Three equation. At the top two equations read H subscript 0: sigma squared subscript 1 equals sigma squared subscript 2 equals ellipsis equals sigma squared subscript 1 and H subscript a: Some sigma squared subscript I not equals sigma squared subscript j. The equation reads (y minus y bar) equals (y bar subscript I minus y bar) plus (y minus y bar subscript i). A text at the bottom reads conduct analysis of variance on the collection of absolute deviations from the group medians. An arrow pointing at the text reads Absolute value of y minus y tilde subscript I, where y tilde subscript I is labeled Median of group subscript i.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497831" y="1600200"/>
            <a:ext cx="8126215" cy="43883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14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 </a:t>
            </a:r>
            <a:r>
              <a:rPr lang="en-US" dirty="0"/>
              <a:t>Scores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114" y="1415142"/>
            <a:ext cx="8610600" cy="5660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Data from </a:t>
            </a:r>
            <a:r>
              <a:rPr lang="en-US" dirty="0" smtClean="0"/>
              <a:t>FourExams.csv</a:t>
            </a:r>
            <a:endParaRPr lang="en-US" dirty="0"/>
          </a:p>
        </p:txBody>
      </p:sp>
      <p:graphicFrame>
        <p:nvGraphicFramePr>
          <p:cNvPr id="12" name="Table Placeholder 11"/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1217731477"/>
              </p:ext>
            </p:extLst>
          </p:nvPr>
        </p:nvGraphicFramePr>
        <p:xfrm>
          <a:off x="2817812" y="2057400"/>
          <a:ext cx="3508377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5643"/>
                <a:gridCol w="803593"/>
                <a:gridCol w="695643"/>
                <a:gridCol w="646430"/>
                <a:gridCol w="667068"/>
              </a:tblGrid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Adam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Brenda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Cathy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Dave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Emily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94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68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50</a:t>
                      </a: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87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97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63</a:t>
                      </a: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74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86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28</a:t>
                      </a:r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77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89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79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47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2" descr="A set of command line and two tables. The command line reads Prompt, median (Grade tilde Student comma data equals FourExams).&#10;The column headers read: Adam, Brenda, Cathy, Dave, and Emily. &#10;Row 1. 75.5; 91.5; 77.5; 82.5; 48.5. &#10;The data presented in the second table is as follows:&#10;The column headers read: Adam, Brenda, Cathy, Dave, Emily. &#10;Row 1. 13.5; 2.5; 9.5; 3.5; 1.5. &#10;Row 2. 11.5; 3.5; 15.5; 14.5; 14.5. &#10;Row 3. 1.5; 5.5; 4.5; 12.5; 20.5.&#10;Row 4. 1.5; 2.5; 4.5; 3.5; 1.5.&#10;The text absolute value of y minus y-tilde subscript i is shown alongside the second table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1091" y="3752576"/>
            <a:ext cx="6221818" cy="249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86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Levene’s</a:t>
            </a:r>
            <a:r>
              <a:rPr lang="en-US" dirty="0" smtClean="0"/>
              <a:t> </a:t>
            </a:r>
            <a:r>
              <a:rPr lang="en-US" dirty="0"/>
              <a:t>Test: Brute Force</a:t>
            </a:r>
          </a:p>
        </p:txBody>
      </p:sp>
      <p:pic>
        <p:nvPicPr>
          <p:cNvPr id="13" name="Picture 2" descr="A set of command lines and a table. The command lines read:&#10;Prompt, GroupMedians equals rep (median (Grade tilde Student comma data equals FourExams), each equals 4).&#10;Prompt, A b s Diff equals a b s (FourExams dollar Grade minus GroupMedians).&#10;Prompt, A b s Diff.&#10;The table reads:&#10;Row 1. Adam 13.5; Adam 11.5; Adam 1.5; Adam 1.5; Brenda 2.5; Brenda 3.5; Brenda 5.5; Brenda 2.5. &#10;Row 2. Cathy 9.5; Cathy 15.5; Cathy 4.5; Cathy 4.5; Dave 3.5; Dave 14.5; Dave 12.5; Dave 3.5. &#10;Row 3. Emily 1.5; Emily 14.5; Emily 20.5; Emily 1.5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966" y="1371600"/>
            <a:ext cx="8304068" cy="253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 descr="A command line and a table. The command line reads,&#10;Prompt, summary (a o v (A b s Diff tilde Student comma data equals FourExams)) &#10;The table reads:&#10;Row 1. Student D f 4; Sum S q 89; Mean S q 22.2; F value 0.57; P r greater than F 0.69.&#10;Row 2. Residuals. D f: 15; Sum S q 587; Mean S q 39.1; F value blank; P r greater than F blank.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513" y="4083864"/>
            <a:ext cx="8404025" cy="133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5590309"/>
            <a:ext cx="8673738" cy="554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/>
              <a:t>Large </a:t>
            </a:r>
            <a:r>
              <a:rPr lang="en-US" altLang="en-US" i="1" dirty="0"/>
              <a:t>P</a:t>
            </a:r>
            <a:r>
              <a:rPr lang="en-US" altLang="en-US" dirty="0"/>
              <a:t>-value, so OK to believe in equal </a:t>
            </a:r>
            <a:r>
              <a:rPr lang="en-US" altLang="en-US" dirty="0" smtClean="0"/>
              <a:t>variances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544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Levene’s</a:t>
            </a:r>
            <a:r>
              <a:rPr lang="en-US" dirty="0" smtClean="0"/>
              <a:t> </a:t>
            </a:r>
            <a:r>
              <a:rPr lang="en-US" dirty="0"/>
              <a:t>Test: Directly in 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41662" y="1547323"/>
            <a:ext cx="8673738" cy="5629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Function to do Levene’s Test in the “car” package</a:t>
            </a:r>
          </a:p>
        </p:txBody>
      </p:sp>
      <p:pic>
        <p:nvPicPr>
          <p:cNvPr id="9" name="Picture 2" descr="A set of command lines and a table. The command lines read:&#10;Prompt, library (car) number of load the car package. &#10;Prompt, levene Test (Grade tilde Student comma data equals FourExams). &#10;Levene's Test for Homogeneity of Variance (center equals median). &#10;The table reads: &#10;Row 1. Group. D f 4; F value 0.5673; P r greater than F 0.6903. &#10;Row 2.  D f 15.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700" y="2743200"/>
            <a:ext cx="8610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1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ergerinvitels3e_lectureslides_ch01_fi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bergerinvitels3e_lectureslides_ch01_final</Template>
  <TotalTime>2978</TotalTime>
  <Words>81</Words>
  <Application>Microsoft Office PowerPoint</Application>
  <PresentationFormat>On-screen Show (4:3)</PresentationFormat>
  <Paragraphs>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Arial</vt:lpstr>
      <vt:lpstr>Arial Black</vt:lpstr>
      <vt:lpstr>Calibri</vt:lpstr>
      <vt:lpstr>Courier New</vt:lpstr>
      <vt:lpstr>Symbol</vt:lpstr>
      <vt:lpstr>Wingdings</vt:lpstr>
      <vt:lpstr>bergerinvitels3e_lectureslides_ch01_final</vt:lpstr>
      <vt:lpstr>Section 8.1 </vt:lpstr>
      <vt:lpstr>Topic 8.1</vt:lpstr>
      <vt:lpstr>Levene’s Test for Equality of Variances</vt:lpstr>
      <vt:lpstr>Exam Scores</vt:lpstr>
      <vt:lpstr>Levene’s Test: Brute Force</vt:lpstr>
      <vt:lpstr>Levene’s Test: Directly in 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8.1</dc:title>
  <dc:creator>Canon</dc:creator>
  <cp:lastModifiedBy>Newton, Andy</cp:lastModifiedBy>
  <cp:revision>578</cp:revision>
  <dcterms:created xsi:type="dcterms:W3CDTF">2015-10-23T14:29:37Z</dcterms:created>
  <dcterms:modified xsi:type="dcterms:W3CDTF">2018-11-14T15:33:16Z</dcterms:modified>
</cp:coreProperties>
</file>